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20B0604020202020204" charset="0"/>
      <p:regular r:id="rId17"/>
    </p:embeddedFont>
    <p:embeddedFont>
      <p:font typeface="Montserra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292040" y="3135662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63880" y="9176571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68265" y="2968034"/>
            <a:ext cx="1578921" cy="15789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9785" y="161004"/>
            <a:ext cx="5340169" cy="1895556"/>
          </a:xfrm>
          <a:custGeom>
            <a:avLst/>
            <a:gdLst/>
            <a:ahLst/>
            <a:cxnLst/>
            <a:rect l="l" t="t" r="r" b="b"/>
            <a:pathLst>
              <a:path w="5340169" h="1895556">
                <a:moveTo>
                  <a:pt x="0" y="0"/>
                </a:moveTo>
                <a:lnTo>
                  <a:pt x="5340169" y="0"/>
                </a:lnTo>
                <a:lnTo>
                  <a:pt x="5340169" y="1895556"/>
                </a:lnTo>
                <a:lnTo>
                  <a:pt x="0" y="1895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155325" y="0"/>
            <a:ext cx="6132675" cy="2293764"/>
          </a:xfrm>
          <a:custGeom>
            <a:avLst/>
            <a:gdLst/>
            <a:ahLst/>
            <a:cxnLst/>
            <a:rect l="l" t="t" r="r" b="b"/>
            <a:pathLst>
              <a:path w="6132675" h="2293764">
                <a:moveTo>
                  <a:pt x="0" y="0"/>
                </a:moveTo>
                <a:lnTo>
                  <a:pt x="6132675" y="0"/>
                </a:lnTo>
                <a:lnTo>
                  <a:pt x="6132675" y="2293764"/>
                </a:lnTo>
                <a:lnTo>
                  <a:pt x="0" y="2293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48496" y="7237379"/>
            <a:ext cx="3213074" cy="645697"/>
            <a:chOff x="0" y="0"/>
            <a:chExt cx="4284098" cy="86092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4098" cy="860929"/>
              <a:chOff x="0" y="0"/>
              <a:chExt cx="1389152" cy="27916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9152" cy="279163"/>
              </a:xfrm>
              <a:custGeom>
                <a:avLst/>
                <a:gdLst/>
                <a:ahLst/>
                <a:cxnLst/>
                <a:rect l="l" t="t" r="r" b="b"/>
                <a:pathLst>
                  <a:path w="1389152" h="279163">
                    <a:moveTo>
                      <a:pt x="139581" y="0"/>
                    </a:moveTo>
                    <a:lnTo>
                      <a:pt x="1249570" y="0"/>
                    </a:lnTo>
                    <a:cubicBezTo>
                      <a:pt x="1326659" y="0"/>
                      <a:pt x="1389152" y="62493"/>
                      <a:pt x="1389152" y="139581"/>
                    </a:cubicBezTo>
                    <a:lnTo>
                      <a:pt x="1389152" y="139581"/>
                    </a:lnTo>
                    <a:cubicBezTo>
                      <a:pt x="1389152" y="216670"/>
                      <a:pt x="1326659" y="279163"/>
                      <a:pt x="1249570" y="279163"/>
                    </a:cubicBezTo>
                    <a:lnTo>
                      <a:pt x="139581" y="279163"/>
                    </a:lnTo>
                    <a:cubicBezTo>
                      <a:pt x="62493" y="279163"/>
                      <a:pt x="0" y="216670"/>
                      <a:pt x="0" y="139581"/>
                    </a:cubicBezTo>
                    <a:lnTo>
                      <a:pt x="0" y="139581"/>
                    </a:lnTo>
                    <a:cubicBezTo>
                      <a:pt x="0" y="62493"/>
                      <a:pt x="62493" y="0"/>
                      <a:pt x="139581" y="0"/>
                    </a:cubicBezTo>
                    <a:close/>
                  </a:path>
                </a:pathLst>
              </a:custGeom>
              <a:solidFill>
                <a:srgbClr val="B100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9152" cy="317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85752" y="100053"/>
              <a:ext cx="39983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Bold"/>
                </a:rPr>
                <a:t>Presenté par: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46396" y="7237379"/>
            <a:ext cx="3213074" cy="645697"/>
            <a:chOff x="0" y="0"/>
            <a:chExt cx="4284098" cy="86092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284098" cy="860929"/>
              <a:chOff x="0" y="0"/>
              <a:chExt cx="1389152" cy="27916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89152" cy="279163"/>
              </a:xfrm>
              <a:custGeom>
                <a:avLst/>
                <a:gdLst/>
                <a:ahLst/>
                <a:cxnLst/>
                <a:rect l="l" t="t" r="r" b="b"/>
                <a:pathLst>
                  <a:path w="1389152" h="279163">
                    <a:moveTo>
                      <a:pt x="139581" y="0"/>
                    </a:moveTo>
                    <a:lnTo>
                      <a:pt x="1249570" y="0"/>
                    </a:lnTo>
                    <a:cubicBezTo>
                      <a:pt x="1326659" y="0"/>
                      <a:pt x="1389152" y="62493"/>
                      <a:pt x="1389152" y="139581"/>
                    </a:cubicBezTo>
                    <a:lnTo>
                      <a:pt x="1389152" y="139581"/>
                    </a:lnTo>
                    <a:cubicBezTo>
                      <a:pt x="1389152" y="216670"/>
                      <a:pt x="1326659" y="279163"/>
                      <a:pt x="1249570" y="279163"/>
                    </a:cubicBezTo>
                    <a:lnTo>
                      <a:pt x="139581" y="279163"/>
                    </a:lnTo>
                    <a:cubicBezTo>
                      <a:pt x="62493" y="279163"/>
                      <a:pt x="0" y="216670"/>
                      <a:pt x="0" y="139581"/>
                    </a:cubicBezTo>
                    <a:lnTo>
                      <a:pt x="0" y="139581"/>
                    </a:lnTo>
                    <a:cubicBezTo>
                      <a:pt x="0" y="62493"/>
                      <a:pt x="62493" y="0"/>
                      <a:pt x="139581" y="0"/>
                    </a:cubicBezTo>
                    <a:close/>
                  </a:path>
                </a:pathLst>
              </a:custGeom>
              <a:solidFill>
                <a:srgbClr val="B100E8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389152" cy="3172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5752" y="100053"/>
              <a:ext cx="3998347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ontserrat Bold"/>
                </a:rPr>
                <a:t>Encadre par: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 rot="-4383629">
            <a:off x="11572204" y="5732307"/>
            <a:ext cx="1166241" cy="116624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6384159" y="-253716"/>
            <a:ext cx="4937548" cy="3221750"/>
          </a:xfrm>
          <a:custGeom>
            <a:avLst/>
            <a:gdLst/>
            <a:ahLst/>
            <a:cxnLst/>
            <a:rect l="l" t="t" r="r" b="b"/>
            <a:pathLst>
              <a:path w="4937548" h="3221750">
                <a:moveTo>
                  <a:pt x="0" y="0"/>
                </a:moveTo>
                <a:lnTo>
                  <a:pt x="4937548" y="0"/>
                </a:lnTo>
                <a:lnTo>
                  <a:pt x="4937548" y="3221750"/>
                </a:lnTo>
                <a:lnTo>
                  <a:pt x="0" y="3221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8700" y="2635607"/>
            <a:ext cx="10072534" cy="2441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2D4AF3"/>
                </a:solidFill>
                <a:latin typeface="Montserrat Bold"/>
              </a:rPr>
              <a:t>Artificial Fish Swarm Algorithm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8496" y="8209466"/>
            <a:ext cx="6481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00E8"/>
                </a:solidFill>
                <a:latin typeface="Montserrat Bold"/>
              </a:rPr>
              <a:t>SABBAHI MOHAMED AMINE.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359302" y="8245026"/>
            <a:ext cx="6481359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B100E8"/>
                </a:solidFill>
                <a:latin typeface="Montserrat Bold"/>
              </a:rPr>
              <a:t>Pr. Khalid JEBARI HASSANI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5037" y="5352847"/>
            <a:ext cx="10336197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01010"/>
                </a:solidFill>
                <a:latin typeface="Montserrat Bold"/>
              </a:rPr>
              <a:t>Pour résoudre le problème de voyageur du commerce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0619">
            <a:off x="14707112" y="5135242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1" y="0"/>
                </a:lnTo>
                <a:lnTo>
                  <a:pt x="8700981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3964485" y="-3632013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79804" y="3562350"/>
            <a:ext cx="11128392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Mercii pour votre attention!</a:t>
            </a:r>
          </a:p>
        </p:txBody>
      </p:sp>
      <p:sp>
        <p:nvSpPr>
          <p:cNvPr id="5" name="Freeform 5"/>
          <p:cNvSpPr/>
          <p:nvPr/>
        </p:nvSpPr>
        <p:spPr>
          <a:xfrm>
            <a:off x="6861388" y="7768896"/>
            <a:ext cx="4565224" cy="2978808"/>
          </a:xfrm>
          <a:custGeom>
            <a:avLst/>
            <a:gdLst/>
            <a:ahLst/>
            <a:cxnLst/>
            <a:rect l="l" t="t" r="r" b="b"/>
            <a:pathLst>
              <a:path w="4565224" h="2978808">
                <a:moveTo>
                  <a:pt x="0" y="0"/>
                </a:moveTo>
                <a:lnTo>
                  <a:pt x="4565224" y="0"/>
                </a:lnTo>
                <a:lnTo>
                  <a:pt x="4565224" y="2978808"/>
                </a:lnTo>
                <a:lnTo>
                  <a:pt x="0" y="2978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937049" y="461939"/>
            <a:ext cx="6413902" cy="2398950"/>
          </a:xfrm>
          <a:custGeom>
            <a:avLst/>
            <a:gdLst/>
            <a:ahLst/>
            <a:cxnLst/>
            <a:rect l="l" t="t" r="r" b="b"/>
            <a:pathLst>
              <a:path w="6413902" h="2398950">
                <a:moveTo>
                  <a:pt x="0" y="0"/>
                </a:moveTo>
                <a:lnTo>
                  <a:pt x="6413902" y="0"/>
                </a:lnTo>
                <a:lnTo>
                  <a:pt x="6413902" y="2398950"/>
                </a:lnTo>
                <a:lnTo>
                  <a:pt x="0" y="2398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898322">
            <a:off x="13992168" y="-4787938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898322">
            <a:off x="-2995265" y="5925606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8"/>
                </a:lnTo>
                <a:lnTo>
                  <a:pt x="0" y="8722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7320947" y="-238151"/>
            <a:ext cx="12389411" cy="10763301"/>
          </a:xfrm>
          <a:custGeom>
            <a:avLst/>
            <a:gdLst/>
            <a:ahLst/>
            <a:cxnLst/>
            <a:rect l="l" t="t" r="r" b="b"/>
            <a:pathLst>
              <a:path w="12389411" h="10763301">
                <a:moveTo>
                  <a:pt x="0" y="0"/>
                </a:moveTo>
                <a:lnTo>
                  <a:pt x="12389411" y="0"/>
                </a:lnTo>
                <a:lnTo>
                  <a:pt x="12389411" y="10763302"/>
                </a:lnTo>
                <a:lnTo>
                  <a:pt x="0" y="1076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6297" y="716188"/>
            <a:ext cx="12261691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4"/>
              </a:lnSpc>
              <a:spcBef>
                <a:spcPct val="0"/>
              </a:spcBef>
            </a:pPr>
            <a:r>
              <a:rPr lang="en-US" sz="6370">
                <a:solidFill>
                  <a:srgbClr val="101010"/>
                </a:solidFill>
                <a:latin typeface="Montserrat Bold"/>
              </a:rPr>
              <a:t>Références :</a:t>
            </a:r>
          </a:p>
        </p:txBody>
      </p:sp>
      <p:grpSp>
        <p:nvGrpSpPr>
          <p:cNvPr id="4" name="Group 4"/>
          <p:cNvGrpSpPr/>
          <p:nvPr/>
        </p:nvGrpSpPr>
        <p:grpSpPr>
          <a:xfrm rot="7573183">
            <a:off x="16396645" y="201411"/>
            <a:ext cx="1013029" cy="101302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18568" y="2847940"/>
            <a:ext cx="2505152" cy="3131439"/>
          </a:xfrm>
          <a:custGeom>
            <a:avLst/>
            <a:gdLst/>
            <a:ahLst/>
            <a:cxnLst/>
            <a:rect l="l" t="t" r="r" b="b"/>
            <a:pathLst>
              <a:path w="2505152" h="3131439">
                <a:moveTo>
                  <a:pt x="0" y="0"/>
                </a:moveTo>
                <a:lnTo>
                  <a:pt x="2505151" y="0"/>
                </a:lnTo>
                <a:lnTo>
                  <a:pt x="2505151" y="3131440"/>
                </a:lnTo>
                <a:lnTo>
                  <a:pt x="0" y="3131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30655" y="2790790"/>
            <a:ext cx="1258043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https://www.youtube.com/watch?v=4TGe5lXQ0EY&amp;t=10s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https://www.youtube.com/watch?v=kkYOHaiI2LM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https://www.youtube.com/watch?v=zArzQGZqqHM&amp;t=2s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https://www.youtube.com/watch?v=XfJ3naKmOjg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2112" y="1890786"/>
            <a:ext cx="1678543" cy="67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  <a:spcBef>
                <a:spcPct val="0"/>
              </a:spcBef>
            </a:pPr>
            <a:r>
              <a:rPr lang="en-US" sz="4001">
                <a:solidFill>
                  <a:srgbClr val="B100E8"/>
                </a:solidFill>
                <a:latin typeface="Montserrat Bold"/>
              </a:rPr>
              <a:t>Liens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2112" y="5601577"/>
            <a:ext cx="2303145" cy="679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  <a:spcBef>
                <a:spcPct val="0"/>
              </a:spcBef>
            </a:pPr>
            <a:r>
              <a:rPr lang="en-US" sz="4001">
                <a:solidFill>
                  <a:srgbClr val="B100E8"/>
                </a:solidFill>
                <a:latin typeface="Montserrat Bold"/>
              </a:rPr>
              <a:t>Articles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4978" y="6690541"/>
            <a:ext cx="125804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Improved artificial fish swarm algorithm, Chao Zhang; Feng-ming Zhang; Fei Li; Hu-sheng Wu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44978" y="8147866"/>
            <a:ext cx="125804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01010"/>
                </a:solidFill>
                <a:latin typeface="Montserrat Bold"/>
              </a:rPr>
              <a:t>Solving A Combinatorial Optimization Problem Using Artificial Fish Swarm Algorithm, Nitesh Sureja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83487" y="2086897"/>
            <a:ext cx="6218139" cy="621813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1219" y="2363976"/>
            <a:ext cx="5685609" cy="5688763"/>
            <a:chOff x="0" y="0"/>
            <a:chExt cx="6489360" cy="649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89446" cy="6493002"/>
            </a:xfrm>
            <a:custGeom>
              <a:avLst/>
              <a:gdLst/>
              <a:ahLst/>
              <a:cxnLst/>
              <a:rect l="l" t="t" r="r" b="b"/>
              <a:pathLst>
                <a:path w="6489446" h="6493002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404336" y="7634502"/>
            <a:ext cx="1758106" cy="1808838"/>
            <a:chOff x="0" y="0"/>
            <a:chExt cx="2095920" cy="215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96008" cy="2156460"/>
            </a:xfrm>
            <a:custGeom>
              <a:avLst/>
              <a:gdLst/>
              <a:ahLst/>
              <a:cxnLst/>
              <a:rect l="l" t="t" r="r" b="b"/>
              <a:pathLst>
                <a:path w="2096008" h="2156460">
                  <a:moveTo>
                    <a:pt x="1044194" y="60960"/>
                  </a:moveTo>
                  <a:cubicBezTo>
                    <a:pt x="884174" y="60960"/>
                    <a:pt x="731774" y="99060"/>
                    <a:pt x="594487" y="160020"/>
                  </a:cubicBezTo>
                  <a:cubicBezTo>
                    <a:pt x="198120" y="0"/>
                    <a:pt x="198120" y="0"/>
                    <a:pt x="198120" y="0"/>
                  </a:cubicBezTo>
                  <a:cubicBezTo>
                    <a:pt x="259080" y="419100"/>
                    <a:pt x="259080" y="419100"/>
                    <a:pt x="259080" y="419100"/>
                  </a:cubicBezTo>
                  <a:cubicBezTo>
                    <a:pt x="99060" y="601980"/>
                    <a:pt x="0" y="845820"/>
                    <a:pt x="0" y="1104900"/>
                  </a:cubicBezTo>
                  <a:cubicBezTo>
                    <a:pt x="0" y="1684020"/>
                    <a:pt x="464947" y="2156460"/>
                    <a:pt x="1044194" y="2156460"/>
                  </a:cubicBezTo>
                  <a:cubicBezTo>
                    <a:pt x="1623441" y="2156460"/>
                    <a:pt x="2096008" y="1684020"/>
                    <a:pt x="2096008" y="1104900"/>
                  </a:cubicBezTo>
                  <a:cubicBezTo>
                    <a:pt x="2096008" y="533400"/>
                    <a:pt x="1623441" y="60960"/>
                    <a:pt x="1044194" y="6096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0" name="Group 10"/>
          <p:cNvGrpSpPr/>
          <p:nvPr/>
        </p:nvGrpSpPr>
        <p:grpSpPr>
          <a:xfrm>
            <a:off x="6701626" y="5544222"/>
            <a:ext cx="1991835" cy="1749650"/>
            <a:chOff x="0" y="0"/>
            <a:chExt cx="2374560" cy="2085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74519" cy="2085848"/>
            </a:xfrm>
            <a:custGeom>
              <a:avLst/>
              <a:gdLst/>
              <a:ahLst/>
              <a:cxnLst/>
              <a:rect l="l" t="t" r="r" b="b"/>
              <a:pathLst>
                <a:path w="2374519" h="2085848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2" name="Group 12"/>
          <p:cNvGrpSpPr/>
          <p:nvPr/>
        </p:nvGrpSpPr>
        <p:grpSpPr>
          <a:xfrm>
            <a:off x="6701626" y="2987088"/>
            <a:ext cx="1991835" cy="1750254"/>
            <a:chOff x="0" y="0"/>
            <a:chExt cx="2374560" cy="20865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4519" cy="2086610"/>
            </a:xfrm>
            <a:custGeom>
              <a:avLst/>
              <a:gdLst/>
              <a:ahLst/>
              <a:cxnLst/>
              <a:rect l="l" t="t" r="r" b="b"/>
              <a:pathLst>
                <a:path w="2374519" h="2086610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grpSp>
        <p:nvGrpSpPr>
          <p:cNvPr id="14" name="Group 14"/>
          <p:cNvGrpSpPr/>
          <p:nvPr/>
        </p:nvGrpSpPr>
        <p:grpSpPr>
          <a:xfrm>
            <a:off x="5404336" y="843660"/>
            <a:ext cx="1758106" cy="1797363"/>
            <a:chOff x="0" y="0"/>
            <a:chExt cx="2095920" cy="2142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Plan de presentation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099601" y="7176625"/>
            <a:ext cx="457877" cy="45787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54450" y="5686149"/>
            <a:ext cx="457877" cy="45787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54450" y="4121207"/>
            <a:ext cx="457877" cy="45787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99601" y="2758149"/>
            <a:ext cx="457877" cy="45787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585521" y="1200478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316751" y="971550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Introduction a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AFSA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08564" y="3320351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08564" y="587855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85521" y="8057026"/>
            <a:ext cx="1320833" cy="96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89967" y="3347865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Concepte de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AFSA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69686" y="6086876"/>
            <a:ext cx="475096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Les fonctions Benchmark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316751" y="8247886"/>
            <a:ext cx="434912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D4AF3"/>
                </a:solidFill>
                <a:latin typeface="Montserrat Bold"/>
              </a:rPr>
              <a:t>Avantages et Limitations</a:t>
            </a:r>
          </a:p>
        </p:txBody>
      </p:sp>
      <p:sp>
        <p:nvSpPr>
          <p:cNvPr id="38" name="Freeform 38"/>
          <p:cNvSpPr/>
          <p:nvPr/>
        </p:nvSpPr>
        <p:spPr>
          <a:xfrm rot="-1898322">
            <a:off x="14927267" y="6806419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3063677" y="3216026"/>
            <a:ext cx="1578724" cy="1521316"/>
          </a:xfrm>
          <a:custGeom>
            <a:avLst/>
            <a:gdLst/>
            <a:ahLst/>
            <a:cxnLst/>
            <a:rect l="l" t="t" r="r" b="b"/>
            <a:pathLst>
              <a:path w="1578724" h="1521316">
                <a:moveTo>
                  <a:pt x="0" y="0"/>
                </a:moveTo>
                <a:lnTo>
                  <a:pt x="1578724" y="0"/>
                </a:lnTo>
                <a:lnTo>
                  <a:pt x="1578724" y="1521316"/>
                </a:lnTo>
                <a:lnTo>
                  <a:pt x="0" y="1521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346531" y="2721886"/>
            <a:ext cx="8675124" cy="4551876"/>
          </a:xfrm>
          <a:custGeom>
            <a:avLst/>
            <a:gdLst/>
            <a:ahLst/>
            <a:cxnLst/>
            <a:rect l="l" t="t" r="r" b="b"/>
            <a:pathLst>
              <a:path w="8675124" h="4551876">
                <a:moveTo>
                  <a:pt x="0" y="0"/>
                </a:moveTo>
                <a:lnTo>
                  <a:pt x="8675125" y="0"/>
                </a:lnTo>
                <a:lnTo>
                  <a:pt x="8675125" y="4551876"/>
                </a:lnTo>
                <a:lnTo>
                  <a:pt x="0" y="455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27" b="-1352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3117" y="336111"/>
            <a:ext cx="16326829" cy="12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u="none" strike="noStrike">
                <a:solidFill>
                  <a:srgbClr val="FFFFFF"/>
                </a:solidFill>
                <a:latin typeface="Montserrat Bold"/>
              </a:rPr>
              <a:t>Introduction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6742" y="2852330"/>
            <a:ext cx="809591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01010"/>
                </a:solidFill>
                <a:latin typeface="Montserrat Bold"/>
              </a:rPr>
              <a:t>Est une technique d'optimisation inspirée par le comportement collectif des poissons dans la nature.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6742" y="4486149"/>
            <a:ext cx="809591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01010"/>
                </a:solidFill>
                <a:latin typeface="Montserrat Bold"/>
              </a:rPr>
              <a:t>Il est utilisé pour résoudre divers problèmes d'optimisation en imitant les interactions et les mouvements des poissons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6742" y="6119967"/>
            <a:ext cx="8095919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01010"/>
                </a:solidFill>
                <a:latin typeface="Montserrat Bold"/>
              </a:rPr>
              <a:t>Cet algorithme utilise des comportements tels que la recherche de nourriture, le regroupement et le suivi pour atteindre une solution optimale.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6742" y="8083387"/>
            <a:ext cx="1417577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101010"/>
                </a:solidFill>
                <a:latin typeface="Montserrat Bold"/>
              </a:rPr>
              <a:t>Les poissons artificiels représentent des solutions potentielles dans l'espace de recherche, et leur mouvement est guidé par ces comportements.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42153" y="495848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5400" y="6571668"/>
            <a:ext cx="13981584" cy="3535759"/>
          </a:xfrm>
          <a:custGeom>
            <a:avLst/>
            <a:gdLst/>
            <a:ahLst/>
            <a:cxnLst/>
            <a:rect l="l" t="t" r="r" b="b"/>
            <a:pathLst>
              <a:path w="13981584" h="3535759">
                <a:moveTo>
                  <a:pt x="0" y="0"/>
                </a:moveTo>
                <a:lnTo>
                  <a:pt x="13981584" y="0"/>
                </a:lnTo>
                <a:lnTo>
                  <a:pt x="13981584" y="3535758"/>
                </a:lnTo>
                <a:lnTo>
                  <a:pt x="0" y="353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68066" y="-85725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658" y="1350640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Paramteres principale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7658" y="2042791"/>
            <a:ext cx="17031642" cy="207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 algn="just">
              <a:lnSpc>
                <a:spcPts val="4268"/>
              </a:lnSpc>
              <a:buFont typeface="Arial"/>
              <a:buChar char="•"/>
            </a:pPr>
            <a:r>
              <a:rPr lang="en-US" sz="2200">
                <a:solidFill>
                  <a:srgbClr val="3652DD"/>
                </a:solidFill>
                <a:latin typeface="Montserrat Bold"/>
              </a:rPr>
              <a:t>tour :</a:t>
            </a:r>
            <a:r>
              <a:rPr lang="en-US" sz="2200">
                <a:solidFill>
                  <a:srgbClr val="000000"/>
                </a:solidFill>
                <a:latin typeface="Montserrat Bold"/>
              </a:rPr>
              <a:t> Une  tournée représente un chemin spécifique (Les villes) ,Chaque poisson artificiel a une tournée qui représente son chemin actuel.</a:t>
            </a:r>
          </a:p>
          <a:p>
            <a:pPr marL="474983" lvl="1" indent="-237491" algn="just">
              <a:lnSpc>
                <a:spcPts val="4268"/>
              </a:lnSpc>
              <a:buFont typeface="Arial"/>
              <a:buChar char="•"/>
            </a:pPr>
            <a:r>
              <a:rPr lang="en-US" sz="2200">
                <a:solidFill>
                  <a:srgbClr val="3652DD"/>
                </a:solidFill>
                <a:latin typeface="Montserrat Bold"/>
              </a:rPr>
              <a:t>pop_size </a:t>
            </a:r>
            <a:r>
              <a:rPr lang="en-US" sz="2200">
                <a:solidFill>
                  <a:srgbClr val="000000"/>
                </a:solidFill>
                <a:latin typeface="Montserrat Bold"/>
              </a:rPr>
              <a:t>: La taille de la population (c'est-à-dire le nombre de poissons artificiels).</a:t>
            </a:r>
          </a:p>
          <a:p>
            <a:pPr marL="474983" lvl="1" indent="-237491" algn="just">
              <a:lnSpc>
                <a:spcPts val="4268"/>
              </a:lnSpc>
              <a:buFont typeface="Arial"/>
              <a:buChar char="•"/>
            </a:pPr>
            <a:r>
              <a:rPr lang="en-US" sz="2200">
                <a:solidFill>
                  <a:srgbClr val="3652DD"/>
                </a:solidFill>
                <a:latin typeface="Montserrat Bold"/>
              </a:rPr>
              <a:t>visual_scope :</a:t>
            </a:r>
            <a:r>
              <a:rPr lang="en-US" sz="2200">
                <a:solidFill>
                  <a:srgbClr val="000000"/>
                </a:solidFill>
                <a:latin typeface="Montserrat Bold"/>
              </a:rPr>
              <a:t> Le champ visuel des poissons, Il détermine la portée des voisins que chaque poisson peut "voir".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658" y="4632138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La fonction Fitness :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086" y="5466054"/>
            <a:ext cx="11800896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Calculer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la distance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totale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parcourue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dans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une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tournée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spécifique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7687" y="5886998"/>
            <a:ext cx="13672247" cy="36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Montserrat Bold"/>
              </a:rPr>
              <a:t> La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somme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des distances entre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chaque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paire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de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villes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successives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 dans la </a:t>
            </a:r>
            <a:r>
              <a:rPr lang="en-US" sz="2199" dirty="0" err="1">
                <a:solidFill>
                  <a:srgbClr val="000000"/>
                </a:solidFill>
                <a:latin typeface="Montserrat Bold"/>
              </a:rPr>
              <a:t>tournée</a:t>
            </a:r>
            <a:r>
              <a:rPr lang="en-US" sz="2199" dirty="0">
                <a:solidFill>
                  <a:srgbClr val="000000"/>
                </a:solidFill>
                <a:latin typeface="Montserrat Bold"/>
              </a:rPr>
              <a:t>,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23908" y="-3271115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30"/>
                </a:lnTo>
                <a:lnTo>
                  <a:pt x="0" y="8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8066" y="-85725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658" y="1688812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Les étapes principales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9322" y="2619087"/>
            <a:ext cx="308979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1- Initialisation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68188"/>
            <a:ext cx="10070663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Créer une population initiale de poissons artificiels.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Chaque poisson représente un tour aléatoire des villes.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947" y="4576445"/>
            <a:ext cx="428089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2- Évaluation initiale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6325" y="5224145"/>
            <a:ext cx="1071479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Calculer la fitness (longueur du tour) pour chaque poisson.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917" y="5995076"/>
            <a:ext cx="675001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3.1- Recherche du meilleur voisin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711" y="6642776"/>
            <a:ext cx="10456307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Identifier les poissons dans le champ visuel.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Trouver le meilleur voisin (celui avec la meilleure fitness).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917" y="8130779"/>
            <a:ext cx="1223379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3.2- Comportement de suivi (si un meilleur voisin est trouvé)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6027" y="8778479"/>
            <a:ext cx="1145345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Générer un nouveau tour en se rapprochant du meilleur voisin.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Code : follow(fish, best_neighbor, problem)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47431" y="4071234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8066" y="-85725"/>
            <a:ext cx="9551868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Concepte de ARH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658" y="1688812"/>
            <a:ext cx="616920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B100E8"/>
                </a:solidFill>
                <a:latin typeface="Montserrat Bold"/>
              </a:rPr>
              <a:t>Les étapes principales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340" y="3108623"/>
            <a:ext cx="1216699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Avec une probabilité de 50%, effectuer le comportement d'essaim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7658" y="2451398"/>
            <a:ext cx="1622667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3.3- Comportement d'essaim ou de chasse (si aucun meilleur voisin n'est trouvé) 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658" y="6560458"/>
            <a:ext cx="368546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3652DD"/>
                </a:solidFill>
                <a:latin typeface="Montserrat Bold"/>
              </a:rPr>
              <a:t>3.4- Mise à jour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47530" y="3632449"/>
            <a:ext cx="986099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Se déplacer vers le centre du groupe de voisins.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Code : swarm(fish, population, problem, visual_scope)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273" y="4877506"/>
            <a:ext cx="8419148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Sinon, effectuer le comportement de chasse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70388" y="5402016"/>
            <a:ext cx="589466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Faire un mouvement aléatoire.</a:t>
            </a:r>
          </a:p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Code : prey(fish, problem)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4852" y="7200900"/>
            <a:ext cx="10552748" cy="428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Montserrat Bold"/>
              </a:rPr>
              <a:t>Si le nouveau tour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est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meilleur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remplacer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Montserrat Bold"/>
              </a:rPr>
              <a:t>l'ancien</a:t>
            </a:r>
            <a:r>
              <a:rPr lang="en-US" sz="2600" dirty="0">
                <a:solidFill>
                  <a:srgbClr val="000000"/>
                </a:solidFill>
                <a:latin typeface="Montserrat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7658" y="7965511"/>
            <a:ext cx="1007364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652DD"/>
                </a:solidFill>
                <a:latin typeface="Montserrat Bold"/>
              </a:rPr>
              <a:t>4- 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Mise à jour de la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meilleure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solution </a:t>
            </a:r>
            <a:r>
              <a:rPr lang="en-US" sz="2999" dirty="0" err="1">
                <a:solidFill>
                  <a:srgbClr val="3652DD"/>
                </a:solidFill>
                <a:latin typeface="Montserrat Bold"/>
              </a:rPr>
              <a:t>globale</a:t>
            </a:r>
            <a:r>
              <a:rPr lang="en-US" sz="2999" dirty="0">
                <a:solidFill>
                  <a:srgbClr val="3652DD"/>
                </a:solidFill>
                <a:latin typeface="Montserrat Bold"/>
              </a:rPr>
              <a:t>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852" y="8680611"/>
            <a:ext cx="14536045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Après chaque itération, mettre à jour la meilleure solution trouvée comme solution finale au problème du TSP.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273" y="9662321"/>
            <a:ext cx="14536045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Cette solution correspond à la tournée avec la fitness la plus faible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5899202" y="-3550988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573183">
            <a:off x="201411" y="6783993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716637" y="4290824"/>
            <a:ext cx="6854726" cy="2945253"/>
          </a:xfrm>
          <a:custGeom>
            <a:avLst/>
            <a:gdLst/>
            <a:ahLst/>
            <a:cxnLst/>
            <a:rect l="l" t="t" r="r" b="b"/>
            <a:pathLst>
              <a:path w="6854726" h="2945253">
                <a:moveTo>
                  <a:pt x="0" y="0"/>
                </a:moveTo>
                <a:lnTo>
                  <a:pt x="6854726" y="0"/>
                </a:lnTo>
                <a:lnTo>
                  <a:pt x="6854726" y="2945252"/>
                </a:lnTo>
                <a:lnTo>
                  <a:pt x="0" y="2945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155970" y="181217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Benchmarking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54028" y="1784670"/>
            <a:ext cx="13505272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 Bold"/>
              </a:rPr>
              <a:t>La fonction time_benchmark est conçue pour mesurer et évaluer les performances de l'algorithme en termes de temps d'exécution.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4028" y="3030349"/>
            <a:ext cx="1387793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Elle exécute l'algorithme plusieurs fois, enregistre les temps d'exécution pour chaque exécution, et calcule des statistiques sur ces temps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4028" y="8191093"/>
            <a:ext cx="1387793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ontserrat Bold"/>
              </a:rPr>
              <a:t>Pour chaque run, elle affiche le temps d'exécution et la fitness de la meilleure solution trouvée.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0681" y="1311725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Avantages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55970" y="3552258"/>
            <a:ext cx="974026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Facile à comprendre et à implémenter.</a:t>
            </a:r>
          </a:p>
        </p:txBody>
      </p:sp>
      <p:grpSp>
        <p:nvGrpSpPr>
          <p:cNvPr id="5" name="Group 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55970" y="4552190"/>
            <a:ext cx="1000279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être adapté à différents problèmes d'optimisation.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55970" y="5990995"/>
            <a:ext cx="121320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être exécuté parallèlement, ce qui permet une exécution plus rapide.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55970" y="7375726"/>
            <a:ext cx="1213203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Algorithme sans dérivée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90681" y="1311725"/>
            <a:ext cx="8194363" cy="111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Limitations 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60714" y="3605212"/>
            <a:ext cx="1251083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nécessiter de nombreuses itérations pour atteindre une solution optimale.</a:t>
            </a:r>
          </a:p>
        </p:txBody>
      </p:sp>
      <p:grpSp>
        <p:nvGrpSpPr>
          <p:cNvPr id="5" name="Group 5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360714" y="5109469"/>
            <a:ext cx="121320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Performances fortement influencées par le choix des paramètres.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60714" y="6613726"/>
            <a:ext cx="1213203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Peut nécessiter beaucoup de calculs pour des problèmes à grande échelle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0714" y="8083651"/>
            <a:ext cx="1292728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569E"/>
                </a:solidFill>
                <a:latin typeface="Montserrat Bold"/>
              </a:rPr>
              <a:t>Performances peuvent varier selon la population initiale.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700</Words>
  <Application>Microsoft Office PowerPoint</Application>
  <PresentationFormat>Custom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Fish Swarm Algorithm</dc:title>
  <cp:lastModifiedBy>HP</cp:lastModifiedBy>
  <cp:revision>6</cp:revision>
  <dcterms:created xsi:type="dcterms:W3CDTF">2006-08-16T00:00:00Z</dcterms:created>
  <dcterms:modified xsi:type="dcterms:W3CDTF">2024-07-01T01:07:08Z</dcterms:modified>
  <dc:identifier>DAGJnEYvM1I</dc:identifier>
</cp:coreProperties>
</file>